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Roboto SemiBold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SemiBold-bold.fntdata"/><Relationship Id="rId11" Type="http://schemas.openxmlformats.org/officeDocument/2006/relationships/slide" Target="slides/slide6.xml"/><Relationship Id="rId22" Type="http://schemas.openxmlformats.org/officeDocument/2006/relationships/font" Target="fonts/RobotoSemiBold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SemiBold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SemiBold-regular.fntdata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bfd1aba7d8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bfd1aba7d8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bfd1aba7d8_1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bfd1aba7d8_1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bfd1aba7d8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bfd1aba7d8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bfd1aba7d8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bfd1aba7d8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bfd1aba7d8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bfd1aba7d8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bfd1aba7d8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bfd1aba7d8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c26917f56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c26917f56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c2133edcd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c2133edcd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7.jpg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212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991400"/>
            <a:ext cx="8520600" cy="116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DOVE FALLISCE L’IA?</a:t>
            </a:r>
            <a:endParaRPr>
              <a:solidFill>
                <a:schemeClr val="lt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212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 rotWithShape="1">
          <a:blip r:embed="rId3">
            <a:alphaModFix/>
          </a:blip>
          <a:srcRect b="73909" l="2260" r="1972" t="4520"/>
          <a:stretch/>
        </p:blipFill>
        <p:spPr>
          <a:xfrm>
            <a:off x="191500" y="1190125"/>
            <a:ext cx="8618099" cy="1381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4" title="g.jpeg"/>
          <p:cNvPicPr preferRelativeResize="0"/>
          <p:nvPr/>
        </p:nvPicPr>
        <p:blipFill rotWithShape="1">
          <a:blip r:embed="rId4">
            <a:alphaModFix/>
          </a:blip>
          <a:srcRect b="34287" l="5384" r="3665" t="32800"/>
          <a:stretch/>
        </p:blipFill>
        <p:spPr>
          <a:xfrm>
            <a:off x="413425" y="177850"/>
            <a:ext cx="8317150" cy="60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 rotWithShape="1">
          <a:blip r:embed="rId5">
            <a:alphaModFix/>
          </a:blip>
          <a:srcRect b="30733" l="2062" r="34283" t="4537"/>
          <a:stretch/>
        </p:blipFill>
        <p:spPr>
          <a:xfrm>
            <a:off x="3458375" y="2434950"/>
            <a:ext cx="4889174" cy="251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2121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 b="21706" l="4038" r="5002" t="6655"/>
          <a:stretch/>
        </p:blipFill>
        <p:spPr>
          <a:xfrm>
            <a:off x="151851" y="1415838"/>
            <a:ext cx="8840275" cy="231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2121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 rotWithShape="1">
          <a:blip r:embed="rId3">
            <a:alphaModFix/>
          </a:blip>
          <a:srcRect b="0" l="0" r="0" t="76823"/>
          <a:stretch/>
        </p:blipFill>
        <p:spPr>
          <a:xfrm>
            <a:off x="79375" y="1067000"/>
            <a:ext cx="7846825" cy="155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6"/>
          <p:cNvPicPr preferRelativeResize="0"/>
          <p:nvPr/>
        </p:nvPicPr>
        <p:blipFill rotWithShape="1">
          <a:blip r:embed="rId3">
            <a:alphaModFix/>
          </a:blip>
          <a:srcRect b="90479" l="61092" r="0" t="0"/>
          <a:stretch/>
        </p:blipFill>
        <p:spPr>
          <a:xfrm>
            <a:off x="79375" y="97675"/>
            <a:ext cx="4619601" cy="969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6"/>
          <p:cNvPicPr preferRelativeResize="0"/>
          <p:nvPr/>
        </p:nvPicPr>
        <p:blipFill rotWithShape="1">
          <a:blip r:embed="rId4">
            <a:alphaModFix/>
          </a:blip>
          <a:srcRect b="52394" l="0" r="0" t="0"/>
          <a:stretch/>
        </p:blipFill>
        <p:spPr>
          <a:xfrm>
            <a:off x="2202851" y="2571750"/>
            <a:ext cx="6871649" cy="2571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212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idx="1" type="subTitle"/>
          </p:nvPr>
        </p:nvSpPr>
        <p:spPr>
          <a:xfrm>
            <a:off x="360225" y="3240400"/>
            <a:ext cx="8520600" cy="18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750">
                <a:solidFill>
                  <a:schemeClr val="lt1"/>
                </a:solidFill>
              </a:rPr>
              <a:t>Gli studi ideologici hanno escluso l’esistenza del lago che è attestato solo in fonti storiografiche tarde. </a:t>
            </a:r>
            <a:endParaRPr sz="175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750">
                <a:solidFill>
                  <a:schemeClr val="lt1"/>
                </a:solidFill>
              </a:rPr>
              <a:t>Qui gioca molto la </a:t>
            </a:r>
            <a:r>
              <a:rPr b="1" lang="it" sz="1750">
                <a:solidFill>
                  <a:schemeClr val="lt1"/>
                </a:solidFill>
              </a:rPr>
              <a:t>scarsa qualità della conoscenza enciclopedica</a:t>
            </a:r>
            <a:r>
              <a:rPr lang="it" sz="1750">
                <a:solidFill>
                  <a:schemeClr val="lt1"/>
                </a:solidFill>
              </a:rPr>
              <a:t> presente sul web.</a:t>
            </a:r>
            <a:endParaRPr sz="175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750">
                <a:solidFill>
                  <a:schemeClr val="lt1"/>
                </a:solidFill>
              </a:rPr>
              <a:t>L’argomento</a:t>
            </a:r>
            <a:r>
              <a:rPr lang="it" sz="1750">
                <a:solidFill>
                  <a:schemeClr val="lt1"/>
                </a:solidFill>
              </a:rPr>
              <a:t> è </a:t>
            </a:r>
            <a:r>
              <a:rPr b="1" lang="it" sz="1750">
                <a:solidFill>
                  <a:schemeClr val="lt1"/>
                </a:solidFill>
              </a:rPr>
              <a:t>di nicchia</a:t>
            </a:r>
            <a:r>
              <a:rPr lang="it" sz="1750">
                <a:solidFill>
                  <a:schemeClr val="lt1"/>
                </a:solidFill>
              </a:rPr>
              <a:t> e la </a:t>
            </a:r>
            <a:r>
              <a:rPr b="1" lang="it" sz="1750">
                <a:solidFill>
                  <a:schemeClr val="lt1"/>
                </a:solidFill>
              </a:rPr>
              <a:t>letteratura informale</a:t>
            </a:r>
            <a:r>
              <a:rPr lang="it" sz="1750">
                <a:solidFill>
                  <a:schemeClr val="lt1"/>
                </a:solidFill>
              </a:rPr>
              <a:t> (e le suggestioni narrative) prevale su quella scientifica (non presente sul web).</a:t>
            </a:r>
            <a:endParaRPr sz="3500">
              <a:solidFill>
                <a:schemeClr val="lt1"/>
              </a:solidFill>
            </a:endParaRPr>
          </a:p>
        </p:txBody>
      </p:sp>
      <p:pic>
        <p:nvPicPr>
          <p:cNvPr id="79" name="Google Shape;79;p17"/>
          <p:cNvPicPr preferRelativeResize="0"/>
          <p:nvPr/>
        </p:nvPicPr>
        <p:blipFill rotWithShape="1">
          <a:blip r:embed="rId3">
            <a:alphaModFix/>
          </a:blip>
          <a:srcRect b="72663" l="0" r="0" t="14475"/>
          <a:stretch/>
        </p:blipFill>
        <p:spPr>
          <a:xfrm>
            <a:off x="2369600" y="0"/>
            <a:ext cx="4404801" cy="100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7"/>
          <p:cNvPicPr preferRelativeResize="0"/>
          <p:nvPr/>
        </p:nvPicPr>
        <p:blipFill rotWithShape="1">
          <a:blip r:embed="rId3">
            <a:alphaModFix/>
          </a:blip>
          <a:srcRect b="39175" l="0" r="0" t="30872"/>
          <a:stretch/>
        </p:blipFill>
        <p:spPr>
          <a:xfrm>
            <a:off x="2476563" y="1007650"/>
            <a:ext cx="4190867" cy="2232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B1C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8"/>
          <p:cNvPicPr preferRelativeResize="0"/>
          <p:nvPr/>
        </p:nvPicPr>
        <p:blipFill rotWithShape="1">
          <a:blip r:embed="rId3">
            <a:alphaModFix/>
          </a:blip>
          <a:srcRect b="26690" l="5125" r="6807" t="5012"/>
          <a:stretch/>
        </p:blipFill>
        <p:spPr>
          <a:xfrm>
            <a:off x="1053325" y="2571750"/>
            <a:ext cx="7742625" cy="239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8"/>
          <p:cNvPicPr preferRelativeResize="0"/>
          <p:nvPr/>
        </p:nvPicPr>
        <p:blipFill rotWithShape="1">
          <a:blip r:embed="rId4">
            <a:alphaModFix/>
          </a:blip>
          <a:srcRect b="10514" l="1920" r="3013" t="0"/>
          <a:stretch/>
        </p:blipFill>
        <p:spPr>
          <a:xfrm>
            <a:off x="95775" y="0"/>
            <a:ext cx="7660526" cy="224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B1C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400" y="900113"/>
            <a:ext cx="8639175" cy="334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B1C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0250" y="1699950"/>
            <a:ext cx="4963500" cy="33090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 txBox="1"/>
          <p:nvPr/>
        </p:nvSpPr>
        <p:spPr>
          <a:xfrm>
            <a:off x="938700" y="67300"/>
            <a:ext cx="7266600" cy="20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it" sz="125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Conosci l'indovinello del pastore che deve attraversare un fiume con lupo, </a:t>
            </a:r>
            <a:r>
              <a:rPr lang="it" sz="125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capra</a:t>
            </a:r>
            <a:r>
              <a:rPr lang="it" sz="125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e cavolo evitando che si mangiano e potendo portare solo due di loro sulla barca?</a:t>
            </a:r>
            <a:endParaRPr sz="12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it" sz="125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RISPONDE CORRETTAMENTE </a:t>
            </a:r>
            <a:endParaRPr sz="12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it" sz="125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2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it" sz="125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Potresti generare un'illustrazione che illustra la soluzione?</a:t>
            </a:r>
            <a:endParaRPr sz="125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rPr lang="it" sz="1050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B1C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ctrTitle"/>
          </p:nvPr>
        </p:nvSpPr>
        <p:spPr>
          <a:xfrm>
            <a:off x="311700" y="167250"/>
            <a:ext cx="8520600" cy="97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COME MAI?</a:t>
            </a:r>
            <a:endParaRPr>
              <a:solidFill>
                <a:schemeClr val="lt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sp>
        <p:nvSpPr>
          <p:cNvPr id="103" name="Google Shape;103;p21"/>
          <p:cNvSpPr txBox="1"/>
          <p:nvPr>
            <p:ph type="ctrTitle"/>
          </p:nvPr>
        </p:nvSpPr>
        <p:spPr>
          <a:xfrm>
            <a:off x="1984800" y="1401350"/>
            <a:ext cx="5174400" cy="356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1570">
                <a:solidFill>
                  <a:schemeClr val="lt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LIMITAZIONI DEI DATI DI ADDESTRAMENTO</a:t>
            </a:r>
            <a:endParaRPr sz="1570">
              <a:solidFill>
                <a:schemeClr val="lt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570">
              <a:solidFill>
                <a:schemeClr val="lt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1570">
                <a:solidFill>
                  <a:schemeClr val="lt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AMBIGUITÀ O INCOMPLETEZZA DELLA DOMANDA</a:t>
            </a:r>
            <a:endParaRPr sz="1570">
              <a:solidFill>
                <a:schemeClr val="lt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570">
              <a:solidFill>
                <a:schemeClr val="lt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1570">
                <a:solidFill>
                  <a:schemeClr val="lt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LIMITI DEL RAGIONAMENTO LOGICO/MATEMATICO</a:t>
            </a:r>
            <a:endParaRPr sz="1570">
              <a:solidFill>
                <a:schemeClr val="lt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570">
              <a:solidFill>
                <a:schemeClr val="lt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1570">
                <a:solidFill>
                  <a:schemeClr val="lt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FUNCTION CALLING NON ATTIVO</a:t>
            </a:r>
            <a:endParaRPr sz="1570">
              <a:solidFill>
                <a:schemeClr val="lt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570">
              <a:solidFill>
                <a:schemeClr val="lt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1570">
                <a:solidFill>
                  <a:schemeClr val="lt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PROBLEMI DI INTERPRETAZIONE DEL LINGUAGGIO NATURALE</a:t>
            </a:r>
            <a:endParaRPr sz="1570">
              <a:solidFill>
                <a:schemeClr val="lt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570">
              <a:solidFill>
                <a:schemeClr val="lt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1570">
                <a:solidFill>
                  <a:schemeClr val="lt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GENERALIZZAZIONI SU PATTERN COMUNI</a:t>
            </a:r>
            <a:endParaRPr sz="1570">
              <a:solidFill>
                <a:schemeClr val="lt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570">
              <a:solidFill>
                <a:schemeClr val="lt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" sz="1570">
                <a:solidFill>
                  <a:schemeClr val="lt1"/>
                </a:solidFill>
                <a:latin typeface="Roboto SemiBold"/>
                <a:ea typeface="Roboto SemiBold"/>
                <a:cs typeface="Roboto SemiBold"/>
                <a:sym typeface="Roboto SemiBold"/>
              </a:rPr>
              <a:t>LIMITI DI MEMORIA CONTESTUALE</a:t>
            </a:r>
            <a:endParaRPr sz="1570">
              <a:solidFill>
                <a:schemeClr val="lt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670">
              <a:solidFill>
                <a:schemeClr val="lt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670">
              <a:solidFill>
                <a:schemeClr val="lt1"/>
              </a:solidFill>
              <a:latin typeface="Roboto SemiBold"/>
              <a:ea typeface="Roboto SemiBold"/>
              <a:cs typeface="Roboto SemiBold"/>
              <a:sym typeface="Roboto SemiBold"/>
            </a:endParaRPr>
          </a:p>
        </p:txBody>
      </p:sp>
      <p:cxnSp>
        <p:nvCxnSpPr>
          <p:cNvPr id="104" name="Google Shape;104;p21"/>
          <p:cNvCxnSpPr/>
          <p:nvPr/>
        </p:nvCxnSpPr>
        <p:spPr>
          <a:xfrm>
            <a:off x="3894450" y="1105250"/>
            <a:ext cx="1355100" cy="0"/>
          </a:xfrm>
          <a:prstGeom prst="straightConnector1">
            <a:avLst/>
          </a:prstGeom>
          <a:noFill/>
          <a:ln cap="flat" cmpd="sng" w="9525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21"/>
          <p:cNvCxnSpPr/>
          <p:nvPr/>
        </p:nvCxnSpPr>
        <p:spPr>
          <a:xfrm>
            <a:off x="3894450" y="4858450"/>
            <a:ext cx="1355100" cy="0"/>
          </a:xfrm>
          <a:prstGeom prst="straightConnector1">
            <a:avLst/>
          </a:prstGeom>
          <a:noFill/>
          <a:ln cap="flat" cmpd="sng" w="9525">
            <a:solidFill>
              <a:srgbClr val="00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